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8"/>
  </p:notesMasterIdLst>
  <p:handoutMasterIdLst>
    <p:handoutMasterId r:id="rId19"/>
  </p:handoutMasterIdLst>
  <p:sldIdLst>
    <p:sldId id="257" r:id="rId2"/>
    <p:sldId id="259" r:id="rId3"/>
    <p:sldId id="261" r:id="rId4"/>
    <p:sldId id="262" r:id="rId5"/>
    <p:sldId id="260" r:id="rId6"/>
    <p:sldId id="271" r:id="rId7"/>
    <p:sldId id="272" r:id="rId8"/>
    <p:sldId id="258" r:id="rId9"/>
    <p:sldId id="263" r:id="rId10"/>
    <p:sldId id="264" r:id="rId11"/>
    <p:sldId id="265" r:id="rId12"/>
    <p:sldId id="266" r:id="rId13"/>
    <p:sldId id="269" r:id="rId14"/>
    <p:sldId id="267" r:id="rId15"/>
    <p:sldId id="268" r:id="rId16"/>
    <p:sldId id="270" r:id="rId17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40219" autoAdjust="0"/>
  </p:normalViewPr>
  <p:slideViewPr>
    <p:cSldViewPr snapToGrid="0">
      <p:cViewPr>
        <p:scale>
          <a:sx n="66" d="100"/>
          <a:sy n="66" d="100"/>
        </p:scale>
        <p:origin x="3942" y="-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502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5DAE62A-D99F-45E8-8F1E-8398A366C415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"/>
              <a:t>Mintaszöveg szerkesztése</a:t>
            </a:r>
            <a:endParaRPr lang="en-US"/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Tartalomjegyzék: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Bevezetés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143000" lvl="2" indent="-228600">
              <a:buFont typeface="+mj-lt"/>
              <a:buAutoNum type="alphaLcParenR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Irodalomkutatás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143000" lvl="2" indent="-228600">
              <a:buFont typeface="+mj-lt"/>
              <a:buAutoNum type="alphaLcParenR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Motiváció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143000" lvl="2" indent="-228600">
              <a:buFont typeface="+mj-lt"/>
              <a:buAutoNum type="alphaLcParenR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Alkalmazott technológia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143000" lvl="2" indent="-228600">
              <a:buFont typeface="+mj-lt"/>
              <a:buAutoNum type="alphaLcParenR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Technológiai Versenytársak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143000" lvl="2" indent="-228600">
              <a:buFont typeface="+mj-lt"/>
              <a:buAutoNum type="alphaLcParenR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piacon való versenytársak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Az Applikáció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Alkalmazás Kinézet Tervezete És Funkciók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543050" lvl="3" indent="-171450">
              <a:buFont typeface="Wingdings" panose="05000000000000000000" pitchFamily="2" charset="2"/>
              <a:buChar char="Ø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Kezdő képernyő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543050" lvl="3" indent="-171450">
              <a:buFont typeface="Wingdings" panose="05000000000000000000" pitchFamily="2" charset="2"/>
              <a:buChar char="Ø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Regisztrációs felület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543050" lvl="3" indent="-171450">
              <a:buFont typeface="Wingdings" panose="05000000000000000000" pitchFamily="2" charset="2"/>
              <a:buChar char="Ø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Bejelentkezés felület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543050" lvl="3" indent="-171450">
              <a:buFont typeface="Wingdings" panose="05000000000000000000" pitchFamily="2" charset="2"/>
              <a:buChar char="Ø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Regisztrált képernyő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543050" lvl="3" indent="-171450">
              <a:buFont typeface="Wingdings" panose="05000000000000000000" pitchFamily="2" charset="2"/>
              <a:buChar char="Ø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Kosár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543050" lvl="3" indent="-171450">
              <a:buFont typeface="Wingdings" panose="05000000000000000000" pitchFamily="2" charset="2"/>
              <a:buChar char="Ø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Kedvencek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543050" lvl="3" indent="-171450">
              <a:buFont typeface="Wingdings" panose="05000000000000000000" pitchFamily="2" charset="2"/>
              <a:buChar char="Ø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Fizetés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694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Bejelentkezési Felület:</a:t>
            </a:r>
          </a:p>
          <a:p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email, jelszó alatta Belépek gomb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Funkció: csak akkor megy tovább a regisztrált képernyőre, ha az email és jelszó is stimmel vagy a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bejelentkezés után.</a:t>
            </a: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5288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Regisztrált képernyő: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CIMSOR:</a:t>
            </a:r>
            <a:b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Bal felül: Rólunk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Funkció: Kattintásra, cégről bemutató jelenjen meg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mellette: Szűrés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Funkció: Ki lehet választani, hogy milyen paraméterű utánfutókat mutasson az oldal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Eddigi foglalásaim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Funkció: Korábbi és aktív foglalásokat is mutat az aktívakat törölheti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Középen: Keresés funkció</a:t>
            </a:r>
          </a:p>
          <a:p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Funkció: Konkrét utánfutóra lehet rákeresni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alatta felirat: Utánfutóink</a:t>
            </a:r>
          </a:p>
          <a:p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Keresés mellett: Kedvencek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kedvencnek jelölt utánfutók listájának a megmutatása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mellette: Kosár</a:t>
            </a:r>
          </a:p>
          <a:p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Funkció: Folyamatban lévő foglalások lezárásának lehetősége</a:t>
            </a:r>
            <a:b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Jobb felül: Beállítások; Kis körben profilkép, alapértelmezett felhasználó monogramja színes háttér. alá saját adatok</a:t>
            </a:r>
          </a:p>
          <a:p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Főképernyő</a:t>
            </a:r>
          </a:p>
          <a:p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Scrollview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Utánfutók, képekkel, alattuk rövid leírással, árral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Funkció, felhasználó ha rákattint, mutassa csak azt az egyet , több kép és legyen egy részletes leírás alul továbbiakban gomb, foglalás funkció: időpontválasztás a szabad napok közül napszak megjelöléssel</a:t>
            </a: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937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KOSÁR:</a:t>
            </a:r>
          </a:p>
          <a:p>
            <a:b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Kosár tartalma: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Utánfutó neve Bérlés dátuma, napszak, mennyiség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Alá az összeg és egy  tovább a fizetéshez gomb,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 fizetés után ki lehet választani a fizetés módját, amennyiben kártyával fizet, akkor kártyaadatok.</a:t>
            </a: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048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KEDVENCEIM:</a:t>
            </a:r>
          </a:p>
          <a:p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Csak a kedvenc utánfutóidat mutatja az adatokkal és az alapárral.</a:t>
            </a: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859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SZEMÉLYES ADATOK: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Regisztrációs adatok profilkép beállítással melyet el lehet menteni.</a:t>
            </a: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1872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FIZETÉS:</a:t>
            </a:r>
          </a:p>
          <a:p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 lehet választani a fizetés módját és utána a banki tranzakció végrehajtódik, ha a megfelelő adatok lettek kitöltve, és jól vannak kitöltve.</a:t>
            </a: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4680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72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b="1" dirty="0"/>
              <a:t>Miért is a Python?</a:t>
            </a:r>
            <a:endParaRPr lang="hu-HU" dirty="0"/>
          </a:p>
          <a:p>
            <a:endParaRPr lang="hu-HU" dirty="0"/>
          </a:p>
          <a:p>
            <a:pPr lvl="0"/>
            <a:r>
              <a:rPr lang="hu-HU" dirty="0"/>
              <a:t>Napjainkban </a:t>
            </a:r>
            <a:r>
              <a:rPr lang="hu-HU" b="1" dirty="0"/>
              <a:t>legkönnyebben tanulható</a:t>
            </a:r>
            <a:r>
              <a:rPr lang="hu-HU" dirty="0"/>
              <a:t>, a kezdők nyelve, kutatók és tudósok kedvence, hiszen </a:t>
            </a:r>
            <a:r>
              <a:rPr lang="hu-HU" b="1" dirty="0"/>
              <a:t>nem kell bajlódnunk a memóriakezeléssel </a:t>
            </a:r>
            <a:r>
              <a:rPr lang="hu-HU" dirty="0"/>
              <a:t>és </a:t>
            </a:r>
            <a:r>
              <a:rPr lang="hu-HU" b="1" dirty="0"/>
              <a:t>minden függvény virtuális</a:t>
            </a:r>
            <a:r>
              <a:rPr lang="hu-HU" dirty="0"/>
              <a:t>. Eredetileg </a:t>
            </a:r>
            <a:r>
              <a:rPr lang="hu-HU" dirty="0" err="1"/>
              <a:t>skriptnyelvként</a:t>
            </a:r>
            <a:r>
              <a:rPr lang="hu-HU" dirty="0"/>
              <a:t> indult, a 90-es évektől drasztikusan átalakult, olyan </a:t>
            </a:r>
            <a:r>
              <a:rPr lang="hu-HU" b="1" dirty="0"/>
              <a:t>„aprócska” cégek </a:t>
            </a:r>
            <a:r>
              <a:rPr lang="hu-HU" dirty="0"/>
              <a:t>kezdték használni, mint a </a:t>
            </a:r>
            <a:r>
              <a:rPr lang="hu-HU" b="1" dirty="0"/>
              <a:t>Google </a:t>
            </a:r>
            <a:r>
              <a:rPr lang="hu-HU" b="0" dirty="0"/>
              <a:t>és a </a:t>
            </a:r>
            <a:r>
              <a:rPr lang="hu-HU" b="1" dirty="0"/>
              <a:t>NASA</a:t>
            </a:r>
            <a:r>
              <a:rPr lang="hu-HU" dirty="0"/>
              <a:t>. Kicsi a belépési határ, elérhető rengeteg keretrendszer és folyamatosan fejlődik. Napról napra többen használják és a népszerűsége is töretlen.</a:t>
            </a:r>
            <a:br>
              <a:rPr lang="hu-HU" dirty="0"/>
            </a:br>
            <a:br>
              <a:rPr lang="hu-HU" dirty="0"/>
            </a:b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Motiváció:</a:t>
            </a:r>
            <a:b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Szeretnénk olyan feladatot készíteni, amely 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könnyen olvasható 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és 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könnyen tanulható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megfelel referenciának és a csapat résztvevői is könnyen tanulhatnak belőle. Szerettünk volna egy olyan nyelvet választani, mely magas szintű és gyorsan készülhet vele a projekt. A Python szintaxisa megköveteli a behúzások helyes használatát így ezzel a kód is jobban olvasható és segíti a munkánkat. Fontos volt továbbá, hogy egy platform független nyelvet használjunk.</a:t>
            </a:r>
          </a:p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Ezenfelül a Pythonnal rengeteg már előretelepített eszközt is kapunk, többek közt az 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sqlite3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-at.</a:t>
            </a:r>
          </a:p>
          <a:p>
            <a:br>
              <a:rPr lang="hu-HU" dirty="0"/>
            </a:br>
            <a:r>
              <a:rPr lang="hu-HU" b="1" dirty="0"/>
              <a:t>Milyen keretrendszer is ez?</a:t>
            </a:r>
            <a:br>
              <a:rPr lang="hu-HU" b="1" dirty="0"/>
            </a:br>
            <a:endParaRPr lang="hu-HU" b="1" dirty="0"/>
          </a:p>
          <a:p>
            <a: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Projektünk megvalósításához olyan keretrendszert választottunk, mely </a:t>
            </a:r>
            <a:r>
              <a:rPr lang="hu-HU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modern</a:t>
            </a:r>
            <a: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hu-HU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napjaink technológiája</a:t>
            </a:r>
            <a: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és </a:t>
            </a:r>
            <a:r>
              <a:rPr lang="hu-HU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könnyen tanulható </a:t>
            </a:r>
            <a: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és </a:t>
            </a:r>
            <a:r>
              <a:rPr lang="hu-HU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implementálható</a:t>
            </a:r>
            <a: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b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legfontosabb okok amiért erre esett a választásunk: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SQLDATABASE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hu-HU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MULTIMEDIA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hu-HU" sz="1200" u="non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 versenytárs: Tkinter</a:t>
            </a:r>
          </a:p>
          <a:p>
            <a:b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 világán belül a leggyakoribb 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alternatíva a Tkinter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amely a nyelv standard könyvtárának része. Kifejezetten 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egyszerű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már-már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retro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hangulatot idéz. Bár könnyű fejleszteni, hiszen a 90-es évek technológiája, ezért is könnyen tanulható és ezzel könnyen lefektethető pár alap is. Nincs modern tervezőeszköze, 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 készlete kezdetleges 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és 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megjelenése is elavult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Bárki elérheti, ingyenes és beépített.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hu-HU" sz="1200" u="non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362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b="1" dirty="0"/>
              <a:t>C# Versenytársak: WPF</a:t>
            </a:r>
          </a:p>
          <a:p>
            <a:endParaRPr lang="hu-HU" b="1" dirty="0"/>
          </a:p>
          <a:p>
            <a:r>
              <a:rPr lang="hu-HU" dirty="0"/>
              <a:t>Egy alapvető Microsoft standard </a:t>
            </a:r>
            <a:r>
              <a:rPr lang="hu-HU" dirty="0" err="1"/>
              <a:t>desktop</a:t>
            </a:r>
            <a:r>
              <a:rPr lang="hu-HU" dirty="0"/>
              <a:t> alkalmazásokhoz. A Windows </a:t>
            </a:r>
            <a:r>
              <a:rPr lang="hu-HU" dirty="0" err="1"/>
              <a:t>Forms</a:t>
            </a:r>
            <a:r>
              <a:rPr lang="hu-HU" dirty="0"/>
              <a:t> utódja. Windows-os környezetben a legalapvetőbb választás. Rendkívül testre szabható , </a:t>
            </a:r>
            <a:r>
              <a:rPr lang="hu-HU" dirty="0" err="1"/>
              <a:t>data</a:t>
            </a:r>
            <a:r>
              <a:rPr lang="hu-HU" dirty="0"/>
              <a:t> </a:t>
            </a:r>
            <a:r>
              <a:rPr lang="hu-HU" dirty="0" err="1"/>
              <a:t>binding</a:t>
            </a:r>
            <a:r>
              <a:rPr lang="hu-HU" dirty="0"/>
              <a:t> miatt könnyen változtatható és gyorsan dolgozhatunk. Az animációk kezelése és videók beágyazása a hardveres gyorsításnak köszönhetően nem terheli a processzort. </a:t>
            </a:r>
            <a:r>
              <a:rPr lang="hu-HU" b="1" dirty="0"/>
              <a:t>Legnagyobb </a:t>
            </a:r>
            <a:r>
              <a:rPr lang="hu-HU" b="1" dirty="0" err="1"/>
              <a:t>hatránya</a:t>
            </a:r>
            <a:r>
              <a:rPr lang="hu-HU" dirty="0"/>
              <a:t>, hogy követel olyan előzetes technológiákat mint az MVVM modell, XAML, </a:t>
            </a:r>
            <a:r>
              <a:rPr lang="hu-HU" dirty="0" err="1"/>
              <a:t>data</a:t>
            </a:r>
            <a:r>
              <a:rPr lang="hu-HU" dirty="0"/>
              <a:t> </a:t>
            </a:r>
            <a:r>
              <a:rPr lang="hu-HU" dirty="0" err="1"/>
              <a:t>binding</a:t>
            </a:r>
            <a:r>
              <a:rPr lang="hu-HU" dirty="0"/>
              <a:t>, rengeteg „</a:t>
            </a:r>
            <a:r>
              <a:rPr lang="hu-HU" b="1" dirty="0"/>
              <a:t>favágó</a:t>
            </a:r>
            <a:r>
              <a:rPr lang="hu-HU" dirty="0"/>
              <a:t>” munkát igényel, </a:t>
            </a:r>
            <a:r>
              <a:rPr lang="hu-HU" b="1" dirty="0"/>
              <a:t>erőforrás igényes </a:t>
            </a:r>
            <a:r>
              <a:rPr lang="hu-HU" dirty="0"/>
              <a:t>és </a:t>
            </a:r>
            <a:r>
              <a:rPr lang="hu-HU" b="1" dirty="0"/>
              <a:t>technológiailag kötött. </a:t>
            </a:r>
            <a:r>
              <a:rPr lang="hu-HU" dirty="0"/>
              <a:t>Kis</a:t>
            </a:r>
            <a:r>
              <a:rPr lang="hu-HU" b="1" dirty="0"/>
              <a:t> </a:t>
            </a:r>
            <a:r>
              <a:rPr lang="hu-HU" dirty="0"/>
              <a:t>csapatunk könnyebben tanulható és gyorsabban fejleszthető technológiát keresett.</a:t>
            </a: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403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b="1" dirty="0"/>
              <a:t>Alternatíva: MAUI</a:t>
            </a:r>
          </a:p>
          <a:p>
            <a:endParaRPr lang="hu-HU" dirty="0"/>
          </a:p>
          <a:p>
            <a:r>
              <a:rPr lang="hu-HU" dirty="0"/>
              <a:t>A </a:t>
            </a:r>
            <a:r>
              <a:rPr lang="hu-HU" b="1" dirty="0"/>
              <a:t>MAUI (Multi-platform APP UI) </a:t>
            </a:r>
            <a:r>
              <a:rPr lang="hu-HU" dirty="0"/>
              <a:t>a Microsoft újabb hivatalos keretrendszere, </a:t>
            </a:r>
            <a:r>
              <a:rPr lang="hu-HU" b="1" dirty="0" err="1"/>
              <a:t>Xamarin</a:t>
            </a:r>
            <a:r>
              <a:rPr lang="hu-HU" b="1" dirty="0"/>
              <a:t> utódja</a:t>
            </a:r>
            <a:r>
              <a:rPr lang="hu-HU" dirty="0"/>
              <a:t>, fejlesztés után a kódja „újrahasznosítható”, kódbázisból könnyen készíthető asztali, vagy Android, IOS applikáció. Rendkívül modern .NET 8 fut alatta, leginkább mobil fókuszú.</a:t>
            </a:r>
          </a:p>
          <a:p>
            <a:r>
              <a:rPr lang="hu-HU" dirty="0"/>
              <a:t>Mivel </a:t>
            </a:r>
            <a:r>
              <a:rPr lang="hu-HU" b="1" dirty="0"/>
              <a:t>nem tartjuk relevánsnak mobil platformok </a:t>
            </a:r>
            <a:r>
              <a:rPr lang="hu-HU" dirty="0"/>
              <a:t>támogatását és a fejlesztés </a:t>
            </a:r>
            <a:r>
              <a:rPr lang="hu-HU" b="1" dirty="0"/>
              <a:t>hardverigénye is kiemelten magas </a:t>
            </a:r>
            <a:r>
              <a:rPr lang="hu-HU" dirty="0"/>
              <a:t>ezért elvetettük. Mivel ez a technológia új, ezért rengeteg „</a:t>
            </a:r>
            <a:r>
              <a:rPr lang="hu-HU" b="1" dirty="0"/>
              <a:t>gyerekbetegségtől</a:t>
            </a:r>
            <a:r>
              <a:rPr lang="hu-HU" dirty="0"/>
              <a:t>” szenved, </a:t>
            </a:r>
            <a:r>
              <a:rPr lang="hu-HU" b="1" dirty="0"/>
              <a:t>stabilitás problémákkal küzd </a:t>
            </a:r>
            <a:r>
              <a:rPr lang="hu-HU" dirty="0"/>
              <a:t>és nincs vagy hiányos a hivatalos dokumentáció.</a:t>
            </a: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280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hu-H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HireHop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Bérleti és eszközkezelő alkalmazás (</a:t>
            </a:r>
            <a:r>
              <a:rPr lang="hu-H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desktop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támogatással)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Főbb jellemzők: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Átfogó bérleti folyamatkezelés, beleértve a foglalásokat,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ügyféladatokat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készletet és szerződéseket.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Alkalmazható különféle bérleti tevékenységekhez, például utánfutók, gépek vagy eszközök bérlése.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Elérhető asztali applikációként Windows és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macOS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rendszerekre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WebCatalog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vagy hasonló platformon keresztül, így függetlenül futtathatod böngésződ nélkül.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Gyors váltás fiókok és több feladat között egyetlen ablakon belül.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Ideális olyan vállalkozásoknak, amelyek szeretnék egy helyen kezelni a foglalásokat, eszközállományt és ügyfélkapcsolatokat egy asztali felületen.</a:t>
            </a:r>
          </a:p>
          <a:p>
            <a:pPr marL="685800" lvl="1" indent="-228600">
              <a:buFont typeface="+mj-lt"/>
              <a:buAutoNum type="arabicPeriod"/>
            </a:pPr>
            <a:endParaRPr lang="hu-HU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hu-H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RentKit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Egyszerű bérleti szoftver asztali felülettel</a:t>
            </a:r>
          </a:p>
          <a:p>
            <a:pPr marL="0" lvl="0" indent="0">
              <a:buFont typeface="+mj-lt"/>
              <a:buNone/>
            </a:pPr>
            <a:endParaRPr lang="hu-HU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Főbb jellemzők: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Kezeli a foglalásokat, készletet, szállításokat és számlázást egy helyen.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Szintén elérhető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desktop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jellegű asztali alkalmazásként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WebCatalog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segítségével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macOS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vagy Windows rendszeren.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Segít az ajánlatok, bérleti idők és fizetések nyomon követésében.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Praktikus megoldás kis és közepes bérleti vállalkozások számára.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 szükséged van egy könnyen kezelhető asztali felületre a napi bérleti műveletekhez, a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RentKit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jó választás lehet.</a:t>
            </a: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588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13F7BD-069B-8F40-5036-1EDD0F5ED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B0787D2C-0E43-0E96-B5C3-9C8F8AE8B0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2F90B85B-FFE2-57A3-F84C-4042F60FBC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>
              <a:buFont typeface="+mj-lt"/>
              <a:buAutoNum type="arabicPeriod" startAt="3"/>
            </a:pPr>
            <a:r>
              <a:rPr lang="hu-H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wSoft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Rental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  <a:r>
              <a:rPr lang="hu-H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Rental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kölcsönző program (Windows </a:t>
            </a:r>
            <a:r>
              <a:rPr lang="hu-H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desktop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0" lvl="0" indent="0">
              <a:buFont typeface="+mj-lt"/>
              <a:buNone/>
            </a:pP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Főbb jellemzők: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Kifejezetten asztali kölcsönző/bérleti program Windowsra (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nativ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desktop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alkalmazás).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Lehetővé teszi bérleti szerződések nyomtatását, keresését, követését.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termékek, szolgáltatások, ügyfelek listáját importálhatod/exportálhatod Excelbe vagy más táblázatkezelőbe.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Támogatja hálózati adatbázis használatát, így több helyszínről is működhet egyidejűleg.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Ingyenes </a:t>
            </a:r>
            <a:r>
              <a:rPr lang="hu-H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verzió kipróbálható, majd licenc aktiválással teljes funkcionalitás használható.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Ez egy robusztus, klasszikus Windows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desktop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program, ami nem feltétlenül csak weben fut, hanem helyben telepíthető</a:t>
            </a:r>
            <a:endParaRPr lang="hu-HU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D2DACFF-5607-A274-9374-40349F082CA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A934AF7-B8D3-B9B2-4D58-1638BA09B1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253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13B65C-6A1E-B0CF-377F-376885A5C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62354614-7045-C22B-B84A-A2C6741AD7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47DD8793-96AB-24B8-890F-23A0032442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>
              <a:buFont typeface="+mj-lt"/>
              <a:buAutoNum type="arabicPeriod" startAt="4"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 </a:t>
            </a:r>
            <a:r>
              <a:rPr lang="hu-H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Rentals</a:t>
            </a: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Profi bérleti menedzsment platform</a:t>
            </a:r>
          </a:p>
          <a:p>
            <a:pPr marL="0" lvl="0" indent="0">
              <a:buFont typeface="+mj-lt"/>
              <a:buNone/>
            </a:pP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Főbb jellemzők: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Komplett bérleti menedzsment rendszer online és asztali böngészőn futó használatra.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Kezeli a foglalásokat, fizetéseket, szerződéseket, illetve készlet és bérleti naptár funkciókat biztosít.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Automatikusan frissíti az elérhetőségeket, így elkerülhetők az átfedő foglalások.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Integrált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Stripe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fizetési lehetőséggel, online könyveléssel és riportokkal.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Bár elsősorban webes SaaS platform, asztali böngészőben (Chrome, Edge stb.) ugyanúgy használható „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desktop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szerűen”, és sok vállalkozás számára kiváltja a helyi szoftvereket.</a:t>
            </a:r>
          </a:p>
          <a:p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42294FC-3789-0888-E3AF-2D0BE833ABC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B5E01B0B-5998-14D0-D353-E366549294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5259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Kezdő képernyő: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CÍMSOR</a:t>
            </a:r>
          </a:p>
          <a:p>
            <a:pPr marL="685800" lvl="1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Bal felül: </a:t>
            </a:r>
            <a:r>
              <a:rPr lang="hu-H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Rólunk</a:t>
            </a:r>
          </a:p>
          <a:p>
            <a:pPr marL="685800" lvl="1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Funkció: Kattintásra, cégről bemutató jelenjen meg mellette: Szűrés</a:t>
            </a:r>
          </a:p>
          <a:p>
            <a:pPr marL="685800" lvl="1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Funkció: Ki lehet választani, hogy milyen paraméterű utánfutókat mutasson az oldal</a:t>
            </a:r>
          </a:p>
          <a:p>
            <a:pPr marL="685800" lvl="1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Középen: Keresés funkció </a:t>
            </a:r>
          </a:p>
          <a:p>
            <a:pPr marL="685800" lvl="1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Funkció: Konkrét utánfutóra lehet rákeresni alatta felirat: „Foglaláshoz, regisztráljon illetve lépjen be” alá „Utánfutóink”</a:t>
            </a:r>
          </a:p>
          <a:p>
            <a:pPr marL="685800" lvl="1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Jobb felül: regisztráció gomb; mellette: Belépés</a:t>
            </a:r>
          </a:p>
          <a:p>
            <a:pPr marL="0" lvl="0" indent="0">
              <a:buFont typeface="+mj-lt"/>
              <a:buNone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Főképernyő</a:t>
            </a:r>
          </a:p>
          <a:p>
            <a:pPr marL="685800" lvl="1" indent="-228600">
              <a:buFont typeface="+mj-lt"/>
              <a:buAutoNum type="arabicPeriod"/>
            </a:pP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Scrollview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Utánfutók, képekkel, alattuk rövid leírással, árral</a:t>
            </a:r>
          </a:p>
          <a:p>
            <a:pPr marL="685800" lvl="1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Funkció, felhasználó ha rákattint, mutassa csak azt az egyet , több kép és legyen egy részletes leírás alul</a:t>
            </a: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3872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Regisztrációs felület:</a:t>
            </a:r>
          </a:p>
          <a:p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 bejelentkezés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Profilkép kiválasztása, opcionális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Vezeték Név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Keresztnév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Lakcím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Email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Jelszó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Alul Regisztrációgomb</a:t>
            </a:r>
          </a:p>
          <a:p>
            <a:b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Funkció: Adatbázisba felveszi az adatait a felhasználónak és továbbvisz a regisztrált képernyőre. </a:t>
            </a:r>
            <a:b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Vagy Google regisztrálással. Egy emailcímet csak egyszer enged regisztrálni.</a:t>
            </a:r>
          </a:p>
          <a:p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355339E-A8B3-4E96-B26A-62B98246AA83}" type="datetime1">
              <a:rPr lang="hu-HU" smtClean="0"/>
              <a:t>2026. 02. 16.</a:t>
            </a:fld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32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8" name="Dátum helye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DBBACF-7D59-4C09-8A13-44D0181A435A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9" name="Élőláb helye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Dia számának helye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ím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126248-8C71-4D39-9544-09D417FBF935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11" name="Dátum helye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CE80B1-4D46-471D-BE8B-C33022AF0238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12" name="Élőláb helye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Dia számának helye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8" name="Dátum helye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59A803-987E-4B65-903F-6E262CC9AC91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9" name="Élőláb helye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Dia számának helye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C774C0-759F-4206-9FC4-1513DC3B7B44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9" name="Élőláb helye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Dia számának helye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E7CE26-0F92-425F-AAE2-085FB7D31021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ím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990B8C-6534-442D-A364-CFA264F82568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6D24DE-5611-49D0-ACEB-A949B958932D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DEA2F1-37BA-48B0-AC94-A709473EDAF5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8" name="Dátum helye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8E36CDD0-238B-4F40-902D-B0ABB84BD03D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10" name="Élőláb helye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Dia számának helye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50160C-9879-40AE-A525-CEAF600ABAE0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hu"/>
              <a:t>Mintacím stílusának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hu"/>
              <a:t>Mintaszöveg szerkesztése</a:t>
            </a:r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3467763-A444-456E-9B90-780721D4CC30}" type="datetime1">
              <a:rPr lang="hu-HU" smtClean="0"/>
              <a:t>2026. 02. 16.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églalap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10" name="Téglalap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11" name="Téglalap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Téglalap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6210635" cy="1475013"/>
          </a:xfrm>
        </p:spPr>
        <p:txBody>
          <a:bodyPr rtlCol="0">
            <a:normAutofit/>
          </a:bodyPr>
          <a:lstStyle/>
          <a:p>
            <a:pPr rtl="0"/>
            <a:r>
              <a:rPr lang="hu" dirty="0"/>
              <a:t>Utánfutó Kölcsönző </a:t>
            </a:r>
            <a:r>
              <a:rPr lang="hu" dirty="0">
                <a:latin typeface="+mn-lt"/>
              </a:rPr>
              <a:t>asztali alkalmazás</a:t>
            </a:r>
          </a:p>
        </p:txBody>
      </p:sp>
      <p:sp>
        <p:nvSpPr>
          <p:cNvPr id="20" name="Téglalap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22" name="Téglalap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24" name="Téglalap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pic>
        <p:nvPicPr>
          <p:cNvPr id="6" name="Kép 5" descr="Egy embléma közelképe&#10;&#10;Automatikusan létrehozott leírás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4800" y="3954120"/>
            <a:ext cx="11260667" cy="1475014"/>
          </a:xfrm>
          <a:prstGeom prst="rect">
            <a:avLst/>
          </a:prstGeom>
        </p:spPr>
      </p:pic>
      <p:sp>
        <p:nvSpPr>
          <p:cNvPr id="3" name="Alcím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799" y="5521802"/>
            <a:ext cx="4297613" cy="1046877"/>
          </a:xfrm>
        </p:spPr>
        <p:txBody>
          <a:bodyPr rtlCol="0">
            <a:noAutofit/>
          </a:bodyPr>
          <a:lstStyle/>
          <a:p>
            <a:pPr rtl="0"/>
            <a:r>
              <a:rPr lang="hu" sz="1400" b="1" dirty="0">
                <a:solidFill>
                  <a:schemeClr val="accent2">
                    <a:lumMod val="75000"/>
                  </a:schemeClr>
                </a:solidFill>
              </a:rPr>
              <a:t>Készítette: </a:t>
            </a:r>
            <a:br>
              <a:rPr lang="hu" sz="1400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hu" sz="1400" dirty="0">
                <a:solidFill>
                  <a:schemeClr val="accent2">
                    <a:lumMod val="75000"/>
                  </a:schemeClr>
                </a:solidFill>
              </a:rPr>
              <a:t>Simiakis Axel Christopher (R2CR8G); </a:t>
            </a:r>
            <a:br>
              <a:rPr lang="hu" sz="14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hu" sz="1400" dirty="0">
                <a:solidFill>
                  <a:schemeClr val="accent2">
                    <a:lumMod val="75000"/>
                  </a:schemeClr>
                </a:solidFill>
              </a:rPr>
              <a:t>Szellem Csaba Kristóf (KE4NM6); </a:t>
            </a:r>
            <a:br>
              <a:rPr lang="hu" sz="14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hu" sz="1400" dirty="0">
                <a:solidFill>
                  <a:schemeClr val="accent2">
                    <a:lumMod val="75000"/>
                  </a:schemeClr>
                </a:solidFill>
              </a:rPr>
              <a:t>Rohrer Tamás (U1n2LV)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CAB7CCE-25D2-A30F-3861-3E37C844CB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23991">
            <a:off x="393056" y="3042388"/>
            <a:ext cx="3499866" cy="1142216"/>
          </a:xfrm>
          <a:prstGeom prst="rect">
            <a:avLst/>
          </a:prstGeom>
          <a:noFill/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37CEE30C-E46D-4018-A9DB-5AB63DFFE6B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464545">
            <a:off x="9649546" y="2801213"/>
            <a:ext cx="1335744" cy="2006556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07358089-5F0F-584A-C227-847EC5BDBF47}"/>
              </a:ext>
            </a:extLst>
          </p:cNvPr>
          <p:cNvSpPr txBox="1"/>
          <p:nvPr/>
        </p:nvSpPr>
        <p:spPr>
          <a:xfrm rot="471591">
            <a:off x="9760225" y="2464033"/>
            <a:ext cx="1537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PótkocsiPont</a:t>
            </a: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6D91444E-F3CF-1152-9117-6B3D3A09C3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6000" y="1624750"/>
            <a:ext cx="7920000" cy="45310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2A88CA4D-30E4-08E3-E0A2-1BBE39546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42028"/>
          </a:xfrm>
        </p:spPr>
        <p:txBody>
          <a:bodyPr rtlCol="0"/>
          <a:lstStyle/>
          <a:p>
            <a:pPr rtl="0"/>
            <a:r>
              <a:rPr lang="hu" dirty="0"/>
              <a:t>Applikáció Tervek – Bejelenkezési Felület</a:t>
            </a:r>
          </a:p>
        </p:txBody>
      </p:sp>
    </p:spTree>
    <p:extLst>
      <p:ext uri="{BB962C8B-B14F-4D97-AF65-F5344CB8AC3E}">
        <p14:creationId xmlns:p14="http://schemas.microsoft.com/office/powerpoint/2010/main" val="1059514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D3FD0692-2E4D-9780-87FB-D40F325EB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6000" y="1693872"/>
            <a:ext cx="7920000" cy="44619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D88B9C1F-E776-86E2-D508-37C0D6973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42028"/>
          </a:xfrm>
        </p:spPr>
        <p:txBody>
          <a:bodyPr rtlCol="0"/>
          <a:lstStyle/>
          <a:p>
            <a:pPr rtl="0"/>
            <a:r>
              <a:rPr lang="hu" dirty="0"/>
              <a:t>Applikáció Tervek – Regisztrált képernyő</a:t>
            </a:r>
          </a:p>
        </p:txBody>
      </p:sp>
    </p:spTree>
    <p:extLst>
      <p:ext uri="{BB962C8B-B14F-4D97-AF65-F5344CB8AC3E}">
        <p14:creationId xmlns:p14="http://schemas.microsoft.com/office/powerpoint/2010/main" val="2023171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1">
            <a:extLst>
              <a:ext uri="{FF2B5EF4-FFF2-40B4-BE49-F238E27FC236}">
                <a16:creationId xmlns:a16="http://schemas.microsoft.com/office/drawing/2014/main" id="{0E90A519-F78E-BD55-20D4-33B26D1E0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42028"/>
          </a:xfrm>
        </p:spPr>
        <p:txBody>
          <a:bodyPr rtlCol="0"/>
          <a:lstStyle/>
          <a:p>
            <a:pPr rtl="0"/>
            <a:r>
              <a:rPr lang="hu" dirty="0"/>
              <a:t>Applikáció Tervek – Kosár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48FE297F-2A5E-5352-159F-0D8788882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6000" y="1749690"/>
            <a:ext cx="7920000" cy="440615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54319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C7716894-A249-62EC-99E9-0400CEBEA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6000" y="1729780"/>
            <a:ext cx="7920000" cy="44260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2CC57EA4-F20A-A4D8-0AFD-01DA90EBF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42028"/>
          </a:xfrm>
        </p:spPr>
        <p:txBody>
          <a:bodyPr rtlCol="0"/>
          <a:lstStyle/>
          <a:p>
            <a:pPr rtl="0"/>
            <a:r>
              <a:rPr lang="hu" dirty="0"/>
              <a:t>Applikáció Tervek – Kedvenceim</a:t>
            </a:r>
          </a:p>
        </p:txBody>
      </p:sp>
    </p:spTree>
    <p:extLst>
      <p:ext uri="{BB962C8B-B14F-4D97-AF65-F5344CB8AC3E}">
        <p14:creationId xmlns:p14="http://schemas.microsoft.com/office/powerpoint/2010/main" val="3862912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8D9C53ED-D597-AAC2-FAD7-33E6D57C43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1620" y="1769460"/>
            <a:ext cx="7928759" cy="43863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0BB4B54B-6921-8C9A-7CA8-B34283943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42028"/>
          </a:xfrm>
        </p:spPr>
        <p:txBody>
          <a:bodyPr rtlCol="0"/>
          <a:lstStyle/>
          <a:p>
            <a:pPr rtl="0"/>
            <a:r>
              <a:rPr lang="hu" dirty="0"/>
              <a:t>Applikáció Tervek – Személyes Adatok</a:t>
            </a:r>
          </a:p>
        </p:txBody>
      </p:sp>
    </p:spTree>
    <p:extLst>
      <p:ext uri="{BB962C8B-B14F-4D97-AF65-F5344CB8AC3E}">
        <p14:creationId xmlns:p14="http://schemas.microsoft.com/office/powerpoint/2010/main" val="7423731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030A9980-9FCE-E3CC-8AEB-148B8B36E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1734018"/>
            <a:ext cx="7920000" cy="44218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F636BBCF-A491-62AD-53D3-714849C5E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42028"/>
          </a:xfrm>
        </p:spPr>
        <p:txBody>
          <a:bodyPr rtlCol="0"/>
          <a:lstStyle/>
          <a:p>
            <a:pPr rtl="0"/>
            <a:r>
              <a:rPr lang="hu" dirty="0"/>
              <a:t>Applikáció Tervek - Fizetés</a:t>
            </a:r>
          </a:p>
        </p:txBody>
      </p:sp>
    </p:spTree>
    <p:extLst>
      <p:ext uri="{BB962C8B-B14F-4D97-AF65-F5344CB8AC3E}">
        <p14:creationId xmlns:p14="http://schemas.microsoft.com/office/powerpoint/2010/main" val="4069593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1A26F6-6EE3-3481-DF9A-D277D7201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2440668"/>
            <a:ext cx="11029616" cy="988332"/>
          </a:xfrm>
        </p:spPr>
        <p:txBody>
          <a:bodyPr/>
          <a:lstStyle/>
          <a:p>
            <a:pPr algn="ctr"/>
            <a:r>
              <a:rPr lang="hu-HU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1142585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7DF0FF-5B8E-2373-318B-D2F529386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23220"/>
          </a:xfrm>
        </p:spPr>
        <p:txBody>
          <a:bodyPr/>
          <a:lstStyle/>
          <a:p>
            <a:r>
              <a:rPr lang="hu-HU" dirty="0"/>
              <a:t>Technológia:</a:t>
            </a:r>
          </a:p>
        </p:txBody>
      </p:sp>
      <p:pic>
        <p:nvPicPr>
          <p:cNvPr id="13" name="Kép 12">
            <a:extLst>
              <a:ext uri="{FF2B5EF4-FFF2-40B4-BE49-F238E27FC236}">
                <a16:creationId xmlns:a16="http://schemas.microsoft.com/office/drawing/2014/main" id="{F47D312C-9281-A0F0-85D0-D6718403BD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266" y="1933443"/>
            <a:ext cx="2522668" cy="823298"/>
          </a:xfrm>
          <a:prstGeom prst="rect">
            <a:avLst/>
          </a:prstGeom>
          <a:noFill/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2FEB2EE9-7CB5-45E3-4025-B8221ACE74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73958">
            <a:off x="8724020" y="2475077"/>
            <a:ext cx="1839899" cy="861156"/>
          </a:xfrm>
          <a:prstGeom prst="rect">
            <a:avLst/>
          </a:prstGeom>
          <a:noFill/>
        </p:spPr>
      </p:pic>
      <p:pic>
        <p:nvPicPr>
          <p:cNvPr id="15" name="Tartalom helye 14">
            <a:extLst>
              <a:ext uri="{FF2B5EF4-FFF2-40B4-BE49-F238E27FC236}">
                <a16:creationId xmlns:a16="http://schemas.microsoft.com/office/drawing/2014/main" id="{8B15B6B5-9A76-5886-0C92-C8AA666951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80729">
            <a:off x="1172751" y="2421890"/>
            <a:ext cx="2453883" cy="967531"/>
          </a:xfrm>
          <a:prstGeom prst="rect">
            <a:avLst/>
          </a:prstGeom>
          <a:noFill/>
        </p:spPr>
      </p:pic>
      <p:grpSp>
        <p:nvGrpSpPr>
          <p:cNvPr id="18" name="Csoportba foglalás 17">
            <a:extLst>
              <a:ext uri="{FF2B5EF4-FFF2-40B4-BE49-F238E27FC236}">
                <a16:creationId xmlns:a16="http://schemas.microsoft.com/office/drawing/2014/main" id="{B83B00C5-E7B2-2294-2A1A-F5C1E6A1D258}"/>
              </a:ext>
            </a:extLst>
          </p:cNvPr>
          <p:cNvGrpSpPr/>
          <p:nvPr/>
        </p:nvGrpSpPr>
        <p:grpSpPr>
          <a:xfrm>
            <a:off x="4164628" y="3784122"/>
            <a:ext cx="3557944" cy="2289098"/>
            <a:chOff x="6661839" y="3148399"/>
            <a:chExt cx="4546487" cy="2925103"/>
          </a:xfrm>
        </p:grpSpPr>
        <p:pic>
          <p:nvPicPr>
            <p:cNvPr id="16" name="Kép 15">
              <a:extLst>
                <a:ext uri="{FF2B5EF4-FFF2-40B4-BE49-F238E27FC236}">
                  <a16:creationId xmlns:a16="http://schemas.microsoft.com/office/drawing/2014/main" id="{4B2F3EF6-9138-5177-AA58-9EC8C124C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1840" y="3148399"/>
              <a:ext cx="4546486" cy="252178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Szövegdoboz 16">
              <a:extLst>
                <a:ext uri="{FF2B5EF4-FFF2-40B4-BE49-F238E27FC236}">
                  <a16:creationId xmlns:a16="http://schemas.microsoft.com/office/drawing/2014/main" id="{CD3C526B-BAC0-FA74-71B6-84EBFB2F51F3}"/>
                </a:ext>
              </a:extLst>
            </p:cNvPr>
            <p:cNvSpPr txBox="1"/>
            <p:nvPr/>
          </p:nvSpPr>
          <p:spPr>
            <a:xfrm>
              <a:off x="6661839" y="5601554"/>
              <a:ext cx="4546486" cy="471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i="1" dirty="0">
                  <a:solidFill>
                    <a:srgbClr val="0070C0"/>
                  </a:solidFill>
                </a:rPr>
                <a:t>Egy egyszerű példa a Tkinterre</a:t>
              </a:r>
            </a:p>
          </p:txBody>
        </p:sp>
      </p:grp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1DD7CFB2-A3CD-9247-A984-4BD0F237A1A2}"/>
              </a:ext>
            </a:extLst>
          </p:cNvPr>
          <p:cNvSpPr txBox="1"/>
          <p:nvPr/>
        </p:nvSpPr>
        <p:spPr>
          <a:xfrm>
            <a:off x="4830103" y="702156"/>
            <a:ext cx="50026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hu"/>
            </a:defPPr>
            <a:lvl1pPr>
              <a:defRPr sz="2800" b="1">
                <a:ln>
                  <a:solidFill>
                    <a:schemeClr val="tx1"/>
                  </a:solidFill>
                </a:ln>
              </a:defRPr>
            </a:lvl1pPr>
          </a:lstStyle>
          <a:p>
            <a:r>
              <a:rPr lang="hu-HU" dirty="0"/>
              <a:t>Mit is válaszunk?</a:t>
            </a:r>
          </a:p>
        </p:txBody>
      </p:sp>
    </p:spTree>
    <p:extLst>
      <p:ext uri="{BB962C8B-B14F-4D97-AF65-F5344CB8AC3E}">
        <p14:creationId xmlns:p14="http://schemas.microsoft.com/office/powerpoint/2010/main" val="1254412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A90A9B4-7206-C9B4-28A6-0289A1C7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80584"/>
          </a:xfrm>
        </p:spPr>
        <p:txBody>
          <a:bodyPr/>
          <a:lstStyle/>
          <a:p>
            <a:r>
              <a:rPr lang="hu-HU" dirty="0"/>
              <a:t>Technológia: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B981893D-7D1A-558F-C321-F287BB1A25D8}"/>
              </a:ext>
            </a:extLst>
          </p:cNvPr>
          <p:cNvSpPr txBox="1"/>
          <p:nvPr/>
        </p:nvSpPr>
        <p:spPr>
          <a:xfrm>
            <a:off x="4831662" y="759520"/>
            <a:ext cx="50026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hu"/>
            </a:defPPr>
            <a:lvl1pPr>
              <a:defRPr sz="2800" b="1">
                <a:ln>
                  <a:solidFill>
                    <a:schemeClr val="tx1"/>
                  </a:solidFill>
                </a:ln>
              </a:defRPr>
            </a:lvl1pPr>
          </a:lstStyle>
          <a:p>
            <a:r>
              <a:rPr lang="hu-HU" dirty="0"/>
              <a:t>Alternatíva: C#</a:t>
            </a:r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370B2B03-5F29-2BD0-E2B8-86F35686CA37}"/>
              </a:ext>
            </a:extLst>
          </p:cNvPr>
          <p:cNvGrpSpPr/>
          <p:nvPr/>
        </p:nvGrpSpPr>
        <p:grpSpPr>
          <a:xfrm>
            <a:off x="6729508" y="2544103"/>
            <a:ext cx="3943541" cy="2699318"/>
            <a:chOff x="5591398" y="1663700"/>
            <a:chExt cx="5760721" cy="3943162"/>
          </a:xfrm>
        </p:grpSpPr>
        <p:pic>
          <p:nvPicPr>
            <p:cNvPr id="7" name="Kép 6">
              <a:extLst>
                <a:ext uri="{FF2B5EF4-FFF2-40B4-BE49-F238E27FC236}">
                  <a16:creationId xmlns:a16="http://schemas.microsoft.com/office/drawing/2014/main" id="{C37E5E54-C119-11F9-C0CB-7FE186234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91399" y="1663700"/>
              <a:ext cx="5760720" cy="3530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DE034B24-A90B-BFF8-AC5C-BB4C04AF3BF2}"/>
                </a:ext>
              </a:extLst>
            </p:cNvPr>
            <p:cNvSpPr txBox="1"/>
            <p:nvPr/>
          </p:nvSpPr>
          <p:spPr>
            <a:xfrm>
              <a:off x="5591398" y="5067342"/>
              <a:ext cx="5760720" cy="539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i="1" dirty="0">
                  <a:solidFill>
                    <a:srgbClr val="0070C0"/>
                  </a:solidFill>
                </a:rPr>
                <a:t>Egy egyszerű példa WPF-re</a:t>
              </a:r>
            </a:p>
          </p:txBody>
        </p:sp>
      </p:grp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0DDB8B1D-DE20-4D8C-483A-D88EECBC343C}"/>
              </a:ext>
            </a:extLst>
          </p:cNvPr>
          <p:cNvGrpSpPr/>
          <p:nvPr/>
        </p:nvGrpSpPr>
        <p:grpSpPr>
          <a:xfrm>
            <a:off x="1078177" y="2976562"/>
            <a:ext cx="3753485" cy="1274207"/>
            <a:chOff x="1078177" y="2976562"/>
            <a:chExt cx="3753485" cy="1274207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07BC3233-EE09-1322-ADDE-4763E8175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177" y="2976562"/>
              <a:ext cx="3753485" cy="904875"/>
            </a:xfrm>
            <a:prstGeom prst="rect">
              <a:avLst/>
            </a:prstGeom>
            <a:noFill/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1E3F7146-E3F3-A77A-62C5-8737267C07A2}"/>
                </a:ext>
              </a:extLst>
            </p:cNvPr>
            <p:cNvSpPr txBox="1"/>
            <p:nvPr/>
          </p:nvSpPr>
          <p:spPr>
            <a:xfrm>
              <a:off x="1078177" y="3881437"/>
              <a:ext cx="375348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hu-HU" dirty="0">
                  <a:solidFill>
                    <a:srgbClr val="0070C0"/>
                  </a:solidFill>
                </a:rPr>
                <a:t>Windows </a:t>
              </a:r>
              <a:r>
                <a:rPr lang="hu-HU" dirty="0" err="1">
                  <a:solidFill>
                    <a:srgbClr val="0070C0"/>
                  </a:solidFill>
                </a:rPr>
                <a:t>form</a:t>
              </a:r>
              <a:r>
                <a:rPr lang="hu-HU" dirty="0">
                  <a:solidFill>
                    <a:srgbClr val="0070C0"/>
                  </a:solidFill>
                </a:rPr>
                <a:t> utódja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8075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zövegdoboz 6">
            <a:extLst>
              <a:ext uri="{FF2B5EF4-FFF2-40B4-BE49-F238E27FC236}">
                <a16:creationId xmlns:a16="http://schemas.microsoft.com/office/drawing/2014/main" id="{052E97BF-725B-DB93-8FE4-75C6B94103E8}"/>
              </a:ext>
            </a:extLst>
          </p:cNvPr>
          <p:cNvSpPr txBox="1"/>
          <p:nvPr/>
        </p:nvSpPr>
        <p:spPr>
          <a:xfrm>
            <a:off x="4830242" y="686005"/>
            <a:ext cx="50026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hu"/>
            </a:defPPr>
            <a:lvl1pPr>
              <a:defRPr sz="2800" b="1">
                <a:ln>
                  <a:solidFill>
                    <a:schemeClr val="tx1"/>
                  </a:solidFill>
                </a:ln>
              </a:defRPr>
            </a:lvl1pPr>
          </a:lstStyle>
          <a:p>
            <a:r>
              <a:rPr lang="hu-HU" dirty="0"/>
              <a:t>Alternatíva: MAUI</a:t>
            </a:r>
          </a:p>
        </p:txBody>
      </p:sp>
      <p:sp>
        <p:nvSpPr>
          <p:cNvPr id="10" name="Cím 1">
            <a:extLst>
              <a:ext uri="{FF2B5EF4-FFF2-40B4-BE49-F238E27FC236}">
                <a16:creationId xmlns:a16="http://schemas.microsoft.com/office/drawing/2014/main" id="{036FE1FD-D3CE-53AC-40AB-9560FA58F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28641"/>
            <a:ext cx="11029616" cy="580584"/>
          </a:xfrm>
        </p:spPr>
        <p:txBody>
          <a:bodyPr/>
          <a:lstStyle/>
          <a:p>
            <a:r>
              <a:rPr lang="hu-HU" dirty="0"/>
              <a:t>Technológia:</a:t>
            </a:r>
          </a:p>
        </p:txBody>
      </p: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8A3FD511-402C-EACF-C6D4-AE2602217B66}"/>
              </a:ext>
            </a:extLst>
          </p:cNvPr>
          <p:cNvGrpSpPr/>
          <p:nvPr/>
        </p:nvGrpSpPr>
        <p:grpSpPr>
          <a:xfrm>
            <a:off x="5468870" y="2639212"/>
            <a:ext cx="6955358" cy="2488962"/>
            <a:chOff x="5236642" y="2662707"/>
            <a:chExt cx="6955358" cy="2488962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D85899E9-EA6D-874C-63E6-B3808F3B1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6642" y="2662707"/>
              <a:ext cx="5760720" cy="2119630"/>
            </a:xfrm>
            <a:prstGeom prst="rect">
              <a:avLst/>
            </a:prstGeom>
            <a:noFill/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A61BBA0D-2339-FBD7-0084-89CC89AD59F0}"/>
                </a:ext>
              </a:extLst>
            </p:cNvPr>
            <p:cNvSpPr txBox="1"/>
            <p:nvPr/>
          </p:nvSpPr>
          <p:spPr>
            <a:xfrm>
              <a:off x="6676571" y="4782337"/>
              <a:ext cx="5515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dirty="0" err="1">
                  <a:solidFill>
                    <a:srgbClr val="0070C0"/>
                  </a:solidFill>
                </a:rPr>
                <a:t>Xamarin</a:t>
              </a:r>
              <a:r>
                <a:rPr lang="hu-HU" dirty="0">
                  <a:solidFill>
                    <a:srgbClr val="0070C0"/>
                  </a:solidFill>
                </a:rPr>
                <a:t> </a:t>
              </a:r>
              <a:r>
                <a:rPr lang="hu-HU" dirty="0" err="1">
                  <a:solidFill>
                    <a:srgbClr val="0070C0"/>
                  </a:solidFill>
                </a:rPr>
                <a:t>útodja</a:t>
              </a:r>
              <a:r>
                <a:rPr lang="hu-HU" dirty="0">
                  <a:solidFill>
                    <a:srgbClr val="0070C0"/>
                  </a:solidFill>
                </a:rPr>
                <a:t> a MAUI</a:t>
              </a:r>
            </a:p>
          </p:txBody>
        </p:sp>
      </p:grpSp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6681D933-4DAA-F346-1625-3A0F5CF75F2E}"/>
              </a:ext>
            </a:extLst>
          </p:cNvPr>
          <p:cNvGrpSpPr/>
          <p:nvPr/>
        </p:nvGrpSpPr>
        <p:grpSpPr>
          <a:xfrm>
            <a:off x="989117" y="2615717"/>
            <a:ext cx="3285115" cy="2512457"/>
            <a:chOff x="1373971" y="2639212"/>
            <a:chExt cx="3285115" cy="2512457"/>
          </a:xfrm>
        </p:grpSpPr>
        <p:pic>
          <p:nvPicPr>
            <p:cNvPr id="5" name="Kép 4">
              <a:extLst>
                <a:ext uri="{FF2B5EF4-FFF2-40B4-BE49-F238E27FC236}">
                  <a16:creationId xmlns:a16="http://schemas.microsoft.com/office/drawing/2014/main" id="{6AF60293-480E-BD8D-3568-701CEFC21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6015" y="2639212"/>
              <a:ext cx="2143125" cy="2143125"/>
            </a:xfrm>
            <a:prstGeom prst="rect">
              <a:avLst/>
            </a:prstGeom>
            <a:noFill/>
          </p:spPr>
        </p:pic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2558F1F8-ADDF-4C19-E3C0-01038AA5B3B6}"/>
                </a:ext>
              </a:extLst>
            </p:cNvPr>
            <p:cNvSpPr txBox="1"/>
            <p:nvPr/>
          </p:nvSpPr>
          <p:spPr>
            <a:xfrm>
              <a:off x="1373971" y="4782337"/>
              <a:ext cx="328511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hu-HU" dirty="0">
                  <a:solidFill>
                    <a:srgbClr val="0070C0"/>
                  </a:solidFill>
                </a:rPr>
                <a:t>Multi-platform APP UI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7133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8AA00-9B25-E253-96E0-2DFBD4B21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0F8972-57CF-1CE0-C8DA-81B55BF7D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31184"/>
            <a:ext cx="11029616" cy="633158"/>
          </a:xfrm>
        </p:spPr>
        <p:txBody>
          <a:bodyPr/>
          <a:lstStyle/>
          <a:p>
            <a:r>
              <a:rPr lang="hu-HU" dirty="0"/>
              <a:t>Piac kutatás hasonló alkalmazásokra</a:t>
            </a:r>
          </a:p>
        </p:txBody>
      </p: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1A7CADB1-356A-9781-4A00-A3B90F97F623}"/>
              </a:ext>
            </a:extLst>
          </p:cNvPr>
          <p:cNvGrpSpPr/>
          <p:nvPr/>
        </p:nvGrpSpPr>
        <p:grpSpPr>
          <a:xfrm>
            <a:off x="6569597" y="1901047"/>
            <a:ext cx="5009805" cy="4348349"/>
            <a:chOff x="6569597" y="1901047"/>
            <a:chExt cx="5009805" cy="4348349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5E2071F4-5FD7-1399-70A2-C22DB3CCD7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18514" y="1901047"/>
              <a:ext cx="4960888" cy="3702018"/>
            </a:xfrm>
            <a:prstGeom prst="rect">
              <a:avLst/>
            </a:prstGeom>
          </p:spPr>
        </p:pic>
        <p:sp>
          <p:nvSpPr>
            <p:cNvPr id="10" name="Szövegdoboz 9">
              <a:extLst>
                <a:ext uri="{FF2B5EF4-FFF2-40B4-BE49-F238E27FC236}">
                  <a16:creationId xmlns:a16="http://schemas.microsoft.com/office/drawing/2014/main" id="{B1133321-0CD0-AEDD-769E-4C673C1863CB}"/>
                </a:ext>
              </a:extLst>
            </p:cNvPr>
            <p:cNvSpPr txBox="1"/>
            <p:nvPr/>
          </p:nvSpPr>
          <p:spPr>
            <a:xfrm>
              <a:off x="6569597" y="5603065"/>
              <a:ext cx="500980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hu-HU" dirty="0" err="1">
                  <a:solidFill>
                    <a:srgbClr val="0070C0"/>
                  </a:solidFill>
                </a:rPr>
                <a:t>RentKit</a:t>
              </a:r>
              <a:r>
                <a:rPr lang="hu-HU" dirty="0">
                  <a:solidFill>
                    <a:srgbClr val="0070C0"/>
                  </a:solidFill>
                </a:rPr>
                <a:t> – Egyszerű bérleti szoftver asztali felülettel</a:t>
              </a:r>
            </a:p>
          </p:txBody>
        </p:sp>
      </p:grpSp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CAE1A55D-E7B7-F58F-AB23-7ED4DBFDD60A}"/>
              </a:ext>
            </a:extLst>
          </p:cNvPr>
          <p:cNvGrpSpPr/>
          <p:nvPr/>
        </p:nvGrpSpPr>
        <p:grpSpPr>
          <a:xfrm>
            <a:off x="522515" y="1901047"/>
            <a:ext cx="4929482" cy="4348349"/>
            <a:chOff x="522515" y="1901047"/>
            <a:chExt cx="4929482" cy="4348349"/>
          </a:xfrm>
        </p:grpSpPr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89849F3C-10A0-4CE4-2B1A-1A3D049A5D44}"/>
                </a:ext>
              </a:extLst>
            </p:cNvPr>
            <p:cNvSpPr txBox="1"/>
            <p:nvPr/>
          </p:nvSpPr>
          <p:spPr>
            <a:xfrm>
              <a:off x="522515" y="5603065"/>
              <a:ext cx="4929482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hu-HU" dirty="0" err="1">
                  <a:solidFill>
                    <a:srgbClr val="0070C0"/>
                  </a:solidFill>
                </a:rPr>
                <a:t>HireHOP</a:t>
              </a:r>
              <a:r>
                <a:rPr lang="hu-HU" dirty="0">
                  <a:solidFill>
                    <a:srgbClr val="0070C0"/>
                  </a:solidFill>
                </a:rPr>
                <a:t>  – Bérleti és eszközkezelő alkalmazás (</a:t>
              </a:r>
              <a:r>
                <a:rPr lang="hu-HU" dirty="0" err="1">
                  <a:solidFill>
                    <a:srgbClr val="0070C0"/>
                  </a:solidFill>
                </a:rPr>
                <a:t>desktop</a:t>
              </a:r>
              <a:r>
                <a:rPr lang="hu-HU" dirty="0">
                  <a:solidFill>
                    <a:srgbClr val="0070C0"/>
                  </a:solidFill>
                </a:rPr>
                <a:t> támogatással)</a:t>
              </a:r>
            </a:p>
          </p:txBody>
        </p:sp>
        <p:pic>
          <p:nvPicPr>
            <p:cNvPr id="16" name="Kép 15">
              <a:extLst>
                <a:ext uri="{FF2B5EF4-FFF2-40B4-BE49-F238E27FC236}">
                  <a16:creationId xmlns:a16="http://schemas.microsoft.com/office/drawing/2014/main" id="{8255BE8F-5280-DD61-5619-BD5305077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7675" y="1901047"/>
              <a:ext cx="4874322" cy="37020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9787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C59817-E3AF-79C1-FDDB-60AE54B92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275D3E-C3D0-09B7-B608-A4A023DD5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31184"/>
            <a:ext cx="11029616" cy="633158"/>
          </a:xfrm>
        </p:spPr>
        <p:txBody>
          <a:bodyPr/>
          <a:lstStyle/>
          <a:p>
            <a:r>
              <a:rPr lang="hu-HU" dirty="0"/>
              <a:t>Piac kutatás hasonló alkalmazásokra</a:t>
            </a:r>
          </a:p>
        </p:txBody>
      </p:sp>
      <p:grpSp>
        <p:nvGrpSpPr>
          <p:cNvPr id="13" name="Csoportba foglalás 12">
            <a:extLst>
              <a:ext uri="{FF2B5EF4-FFF2-40B4-BE49-F238E27FC236}">
                <a16:creationId xmlns:a16="http://schemas.microsoft.com/office/drawing/2014/main" id="{398D0B3F-B24F-9FC2-95C1-61769F7AD02F}"/>
              </a:ext>
            </a:extLst>
          </p:cNvPr>
          <p:cNvGrpSpPr/>
          <p:nvPr/>
        </p:nvGrpSpPr>
        <p:grpSpPr>
          <a:xfrm>
            <a:off x="1587490" y="1928279"/>
            <a:ext cx="9017020" cy="4244703"/>
            <a:chOff x="1587490" y="1928279"/>
            <a:chExt cx="9017020" cy="4244703"/>
          </a:xfrm>
        </p:grpSpPr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51EA6CC6-35D7-DF6E-0BEA-23247CDEBE63}"/>
                </a:ext>
              </a:extLst>
            </p:cNvPr>
            <p:cNvSpPr txBox="1"/>
            <p:nvPr/>
          </p:nvSpPr>
          <p:spPr>
            <a:xfrm>
              <a:off x="1587490" y="5803650"/>
              <a:ext cx="90170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hu-HU" dirty="0" err="1">
                  <a:solidFill>
                    <a:srgbClr val="0070C0"/>
                  </a:solidFill>
                </a:rPr>
                <a:t>wSoft</a:t>
              </a:r>
              <a:r>
                <a:rPr lang="hu-HU" dirty="0">
                  <a:solidFill>
                    <a:srgbClr val="0070C0"/>
                  </a:solidFill>
                </a:rPr>
                <a:t> </a:t>
              </a:r>
              <a:r>
                <a:rPr lang="hu-HU" dirty="0" err="1">
                  <a:solidFill>
                    <a:srgbClr val="0070C0"/>
                  </a:solidFill>
                </a:rPr>
                <a:t>Rental</a:t>
              </a:r>
              <a:r>
                <a:rPr lang="hu-HU" dirty="0">
                  <a:solidFill>
                    <a:srgbClr val="0070C0"/>
                  </a:solidFill>
                </a:rPr>
                <a:t> – </a:t>
              </a:r>
              <a:r>
                <a:rPr lang="hu-HU" dirty="0" err="1">
                  <a:solidFill>
                    <a:srgbClr val="0070C0"/>
                  </a:solidFill>
                </a:rPr>
                <a:t>Rental</a:t>
              </a:r>
              <a:r>
                <a:rPr lang="hu-HU" dirty="0">
                  <a:solidFill>
                    <a:srgbClr val="0070C0"/>
                  </a:solidFill>
                </a:rPr>
                <a:t> kölcsönző program (Windows </a:t>
              </a:r>
              <a:r>
                <a:rPr lang="hu-HU" dirty="0" err="1">
                  <a:solidFill>
                    <a:srgbClr val="0070C0"/>
                  </a:solidFill>
                </a:rPr>
                <a:t>desktop</a:t>
              </a:r>
              <a:r>
                <a:rPr lang="hu-HU" dirty="0">
                  <a:solidFill>
                    <a:srgbClr val="0070C0"/>
                  </a:solidFill>
                </a:rPr>
                <a:t>)</a:t>
              </a:r>
            </a:p>
          </p:txBody>
        </p:sp>
        <p:pic>
          <p:nvPicPr>
            <p:cNvPr id="12" name="Kép 11">
              <a:extLst>
                <a:ext uri="{FF2B5EF4-FFF2-40B4-BE49-F238E27FC236}">
                  <a16:creationId xmlns:a16="http://schemas.microsoft.com/office/drawing/2014/main" id="{AEC6C943-E728-CEEE-1738-5A6006DCC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87490" y="1928279"/>
              <a:ext cx="9017020" cy="3875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9373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F792D2-7702-67AA-B81A-0E5A84B5E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15FFB23-F298-0694-D890-3B68F3D06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31184"/>
            <a:ext cx="11029616" cy="633158"/>
          </a:xfrm>
        </p:spPr>
        <p:txBody>
          <a:bodyPr/>
          <a:lstStyle/>
          <a:p>
            <a:r>
              <a:rPr lang="hu-HU" dirty="0"/>
              <a:t>Piac kutatás hasonló alkalmazásokra</a:t>
            </a:r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D9D744A0-EEA4-9292-A5D9-F3ED80574DA0}"/>
              </a:ext>
            </a:extLst>
          </p:cNvPr>
          <p:cNvGrpSpPr/>
          <p:nvPr/>
        </p:nvGrpSpPr>
        <p:grpSpPr>
          <a:xfrm>
            <a:off x="1477757" y="1798908"/>
            <a:ext cx="9236483" cy="4479526"/>
            <a:chOff x="1477757" y="1798908"/>
            <a:chExt cx="9236483" cy="4479526"/>
          </a:xfrm>
        </p:grpSpPr>
        <p:pic>
          <p:nvPicPr>
            <p:cNvPr id="3" name="Kép 2">
              <a:extLst>
                <a:ext uri="{FF2B5EF4-FFF2-40B4-BE49-F238E27FC236}">
                  <a16:creationId xmlns:a16="http://schemas.microsoft.com/office/drawing/2014/main" id="{8DC1197B-D48A-81A2-984D-13A36A3C6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77758" y="1798908"/>
              <a:ext cx="9236482" cy="4110194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A893D847-7A4D-EC7C-8C37-65B8B6D47309}"/>
                </a:ext>
              </a:extLst>
            </p:cNvPr>
            <p:cNvSpPr txBox="1"/>
            <p:nvPr/>
          </p:nvSpPr>
          <p:spPr>
            <a:xfrm>
              <a:off x="1477757" y="5909102"/>
              <a:ext cx="923648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hu-HU" dirty="0">
                  <a:solidFill>
                    <a:srgbClr val="0070C0"/>
                  </a:solidFill>
                </a:rPr>
                <a:t>Big </a:t>
              </a:r>
              <a:r>
                <a:rPr lang="hu-HU" dirty="0" err="1">
                  <a:solidFill>
                    <a:srgbClr val="0070C0"/>
                  </a:solidFill>
                </a:rPr>
                <a:t>Rentals</a:t>
              </a:r>
              <a:r>
                <a:rPr lang="hu-HU" dirty="0">
                  <a:solidFill>
                    <a:srgbClr val="0070C0"/>
                  </a:solidFill>
                </a:rPr>
                <a:t> – Profi bérleti menedzsment platform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1137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8BD4611D-6ADE-4B82-8A82-51F5A03F72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6000" y="1676904"/>
            <a:ext cx="7920000" cy="44789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E7EA6D02-388F-7EEC-A890-12E20726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42028"/>
          </a:xfrm>
        </p:spPr>
        <p:txBody>
          <a:bodyPr rtlCol="0"/>
          <a:lstStyle/>
          <a:p>
            <a:pPr rtl="0"/>
            <a:r>
              <a:rPr lang="hu" dirty="0"/>
              <a:t>Applikáció Tervek – Kezdő Képernyő</a:t>
            </a:r>
          </a:p>
        </p:txBody>
      </p:sp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4B7BD71B-54A0-E59D-F280-8B88668967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6000" y="1690244"/>
            <a:ext cx="7920000" cy="4465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5201C5C7-63C3-0428-00D3-B2BADCED8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42028"/>
          </a:xfrm>
        </p:spPr>
        <p:txBody>
          <a:bodyPr rtlCol="0"/>
          <a:lstStyle/>
          <a:p>
            <a:pPr rtl="0"/>
            <a:r>
              <a:rPr lang="hu" dirty="0"/>
              <a:t>Applikáció Tervek – Regisztrációs Felület</a:t>
            </a:r>
          </a:p>
        </p:txBody>
      </p:sp>
    </p:spTree>
    <p:extLst>
      <p:ext uri="{BB962C8B-B14F-4D97-AF65-F5344CB8AC3E}">
        <p14:creationId xmlns:p14="http://schemas.microsoft.com/office/powerpoint/2010/main" val="8530700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33_TF33552983" id="{B3EE83EE-CCFB-4CB3-9AFB-F793C354D2BB}" vid="{A0A712A1-0E18-4ECB-AC9C-D8B615D25E24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{9DCBFB55-50A1-4936-A4FD-63FF80C04B3E}TF201209c3-d067-44f9-a26f-c8f216c443133f56370f_win32-6e0c0817a995</Template>
  <TotalTime>243</TotalTime>
  <Words>1432</Words>
  <Application>Microsoft Office PowerPoint</Application>
  <PresentationFormat>Szélesvásznú</PresentationFormat>
  <Paragraphs>196</Paragraphs>
  <Slides>16</Slides>
  <Notes>16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3" baseType="lpstr">
      <vt:lpstr>Arial</vt:lpstr>
      <vt:lpstr>Calibri</vt:lpstr>
      <vt:lpstr>Franklin Gothic Book</vt:lpstr>
      <vt:lpstr>Franklin Gothic Demi</vt:lpstr>
      <vt:lpstr>Wingdings</vt:lpstr>
      <vt:lpstr>Wingdings 2</vt:lpstr>
      <vt:lpstr>DividendVTI</vt:lpstr>
      <vt:lpstr>Utánfutó Kölcsönző asztali alkalmazás</vt:lpstr>
      <vt:lpstr>Technológia:</vt:lpstr>
      <vt:lpstr>Technológia:</vt:lpstr>
      <vt:lpstr>Technológia:</vt:lpstr>
      <vt:lpstr>Piac kutatás hasonló alkalmazásokra</vt:lpstr>
      <vt:lpstr>Piac kutatás hasonló alkalmazásokra</vt:lpstr>
      <vt:lpstr>Piac kutatás hasonló alkalmazásokra</vt:lpstr>
      <vt:lpstr>Applikáció Tervek – Kezdő Képernyő</vt:lpstr>
      <vt:lpstr>Applikáció Tervek – Regisztrációs Felület</vt:lpstr>
      <vt:lpstr>Applikáció Tervek – Bejelenkezési Felület</vt:lpstr>
      <vt:lpstr>Applikáció Tervek – Regisztrált képernyő</vt:lpstr>
      <vt:lpstr>Applikáció Tervek – Kosár</vt:lpstr>
      <vt:lpstr>Applikáció Tervek – Kedvenceim</vt:lpstr>
      <vt:lpstr>Applikáció Tervek – Személyes Adatok</vt:lpstr>
      <vt:lpstr>Applikáció Tervek - Fizetés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Rohrer Tamás</dc:creator>
  <cp:lastModifiedBy>Rohrer Tamás</cp:lastModifiedBy>
  <cp:revision>15</cp:revision>
  <dcterms:created xsi:type="dcterms:W3CDTF">2026-02-16T13:05:38Z</dcterms:created>
  <dcterms:modified xsi:type="dcterms:W3CDTF">2026-02-16T20:51:29Z</dcterms:modified>
</cp:coreProperties>
</file>

<file path=docProps/thumbnail.jpeg>
</file>